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58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60" autoAdjust="0"/>
    <p:restoredTop sz="94660"/>
  </p:normalViewPr>
  <p:slideViewPr>
    <p:cSldViewPr snapToGrid="0">
      <p:cViewPr varScale="1">
        <p:scale>
          <a:sx n="79" d="100"/>
          <a:sy n="79" d="100"/>
        </p:scale>
        <p:origin x="36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8A963-B0D5-4A9F-84C9-879D79650705}" type="datetimeFigureOut">
              <a:rPr lang="en-US" smtClean="0"/>
              <a:t>9/11/2021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6BE-8510-438D-9816-92224945D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282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8A963-B0D5-4A9F-84C9-879D79650705}" type="datetimeFigureOut">
              <a:rPr lang="en-US" smtClean="0"/>
              <a:t>9/11/2021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6BE-8510-438D-9816-92224945D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047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8A963-B0D5-4A9F-84C9-879D79650705}" type="datetimeFigureOut">
              <a:rPr lang="en-US" smtClean="0"/>
              <a:t>9/11/2021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6BE-8510-438D-9816-92224945D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84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8A963-B0D5-4A9F-84C9-879D79650705}" type="datetimeFigureOut">
              <a:rPr lang="en-US" smtClean="0"/>
              <a:t>9/11/2021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6BE-8510-438D-9816-92224945D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291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8A963-B0D5-4A9F-84C9-879D79650705}" type="datetimeFigureOut">
              <a:rPr lang="en-US" smtClean="0"/>
              <a:t>9/11/2021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6BE-8510-438D-9816-92224945D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663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8A963-B0D5-4A9F-84C9-879D79650705}" type="datetimeFigureOut">
              <a:rPr lang="en-US" smtClean="0"/>
              <a:t>9/11/2021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6BE-8510-438D-9816-92224945D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832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8A963-B0D5-4A9F-84C9-879D79650705}" type="datetimeFigureOut">
              <a:rPr lang="en-US" smtClean="0"/>
              <a:t>9/11/2021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6BE-8510-438D-9816-92224945D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863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8A963-B0D5-4A9F-84C9-879D79650705}" type="datetimeFigureOut">
              <a:rPr lang="en-US" smtClean="0"/>
              <a:t>9/11/2021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6BE-8510-438D-9816-92224945D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12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8A963-B0D5-4A9F-84C9-879D79650705}" type="datetimeFigureOut">
              <a:rPr lang="en-US" smtClean="0"/>
              <a:t>9/11/2021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6BE-8510-438D-9816-92224945D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681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8A963-B0D5-4A9F-84C9-879D79650705}" type="datetimeFigureOut">
              <a:rPr lang="en-US" smtClean="0"/>
              <a:t>9/11/2021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6BE-8510-438D-9816-92224945D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966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8A963-B0D5-4A9F-84C9-879D79650705}" type="datetimeFigureOut">
              <a:rPr lang="en-US" smtClean="0"/>
              <a:t>9/11/2021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6BE-8510-438D-9816-92224945D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4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8A963-B0D5-4A9F-84C9-879D79650705}" type="datetimeFigureOut">
              <a:rPr lang="en-US" smtClean="0"/>
              <a:t>9/11/2021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EC6BE-8510-438D-9816-92224945D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404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dirty="0" smtClean="0">
                <a:ln w="28575">
                  <a:solidFill>
                    <a:schemeClr val="tx1"/>
                  </a:solidFill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 Zones</a:t>
            </a:r>
            <a:endParaRPr lang="en-US" sz="6600" b="1" dirty="0">
              <a:ln w="28575">
                <a:solidFill>
                  <a:schemeClr val="tx1"/>
                </a:solidFill>
              </a:ln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365760"/>
            <a:r>
              <a:rPr lang="en-US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UT3 – Utilization 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(Fueling Increase)</a:t>
            </a:r>
          </a:p>
          <a:p>
            <a:pPr marL="365760" indent="-365760"/>
            <a:r>
              <a:rPr lang="en-US" sz="3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UT2 – Utilization </a:t>
            </a:r>
            <a:r>
              <a:rPr lang="en-US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(Basic Oxygen)</a:t>
            </a:r>
          </a:p>
          <a:p>
            <a:pPr marL="365760" indent="-365760"/>
            <a:r>
              <a:rPr lang="en-US" sz="36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UT1 – Utilization </a:t>
            </a:r>
            <a:r>
              <a:rPr lang="en-US" sz="3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(Oxygen)</a:t>
            </a:r>
          </a:p>
          <a:p>
            <a:pPr marL="365760" indent="-365760"/>
            <a:r>
              <a:rPr lang="en-US" sz="36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– Anaerobic </a:t>
            </a:r>
            <a:r>
              <a:rPr lang="en-US" sz="3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Threshold</a:t>
            </a:r>
          </a:p>
          <a:p>
            <a:pPr marL="365760" indent="-365760"/>
            <a:r>
              <a:rPr lang="en-US" sz="3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 – Oxygen </a:t>
            </a:r>
            <a:r>
              <a:rPr lang="en-US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</a:t>
            </a:r>
          </a:p>
          <a:p>
            <a:pPr marL="365760" indent="-365760"/>
            <a:r>
              <a:rPr lang="en-US" sz="36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 – Anaerobic </a:t>
            </a:r>
            <a:r>
              <a:rPr lang="en-US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Capacity</a:t>
            </a:r>
          </a:p>
          <a:p>
            <a:pPr marL="365760" indent="-365760"/>
            <a:r>
              <a:rPr lang="en-US" sz="3600" dirty="0" smtClean="0">
                <a:solidFill>
                  <a:srgbClr val="C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 – Anaerobic Power</a:t>
            </a:r>
          </a:p>
        </p:txBody>
      </p:sp>
    </p:spTree>
    <p:extLst>
      <p:ext uri="{BB962C8B-B14F-4D97-AF65-F5344CB8AC3E}">
        <p14:creationId xmlns:p14="http://schemas.microsoft.com/office/powerpoint/2010/main" val="27018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28551"/>
            <a:ext cx="7886700" cy="92722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UT3</a:t>
            </a:r>
            <a:endParaRPr lang="en-US" sz="6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528" y="1499616"/>
            <a:ext cx="8339328" cy="4888992"/>
          </a:xfrm>
        </p:spPr>
        <p:txBody>
          <a:bodyPr>
            <a:normAutofit fontScale="85000" lnSpcReduction="20000"/>
          </a:bodyPr>
          <a:lstStyle/>
          <a:p>
            <a:pPr marL="365760" indent="-365760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Zone Data </a:t>
            </a:r>
          </a:p>
          <a:p>
            <a:pPr marL="822960" lvl="1" indent="-365760"/>
            <a:r>
              <a:rPr lang="en-US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Duration </a:t>
            </a:r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 </a:t>
            </a:r>
            <a:r>
              <a:rPr lang="en-US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120min (minimal breaks, if any)</a:t>
            </a:r>
            <a:endParaRPr lang="en-US" sz="3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0" lvl="1" indent="-365760"/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Heart Rate &lt; 59% of max</a:t>
            </a:r>
          </a:p>
          <a:p>
            <a:pPr marL="822960" lvl="1" indent="-365760"/>
            <a:r>
              <a:rPr lang="en-US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Rating </a:t>
            </a:r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 </a:t>
            </a:r>
            <a:r>
              <a:rPr lang="en-US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 strokes per minute</a:t>
            </a:r>
          </a:p>
          <a:p>
            <a:pPr marL="822960" lvl="1" indent="-365760"/>
            <a:r>
              <a:rPr lang="en-US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 – long walk or bike, yoga, yard work</a:t>
            </a:r>
            <a:endParaRPr lang="en-US" sz="10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760" indent="-365760"/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Effects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0" lvl="1" indent="-365760"/>
            <a:r>
              <a:rPr lang="en-US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 </a:t>
            </a:r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of fatty </a:t>
            </a:r>
            <a:r>
              <a:rPr lang="en-US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acids (muscle fuel source)</a:t>
            </a:r>
            <a:endParaRPr lang="en-US" sz="3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0" lvl="1" indent="-365760"/>
            <a:r>
              <a:rPr lang="en-US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 </a:t>
            </a:r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aerobic enzyme </a:t>
            </a:r>
            <a:r>
              <a:rPr lang="en-US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activity (energy-delivering metabolic process)</a:t>
            </a:r>
            <a:endParaRPr lang="en-US" sz="3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0" lvl="1" indent="-365760"/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 blood volume (energy and waste transport)</a:t>
            </a:r>
          </a:p>
          <a:p>
            <a:pPr marL="822960" lvl="1" indent="-365760"/>
            <a:r>
              <a:rPr lang="en-US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Improved </a:t>
            </a:r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muscle </a:t>
            </a:r>
            <a:r>
              <a:rPr lang="en-US" sz="32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capillarization</a:t>
            </a:r>
            <a:r>
              <a:rPr lang="en-US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(efficiency of blood access to muscle cells)</a:t>
            </a:r>
            <a:endParaRPr lang="en-US" sz="3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78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28551"/>
            <a:ext cx="7886700" cy="92722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UT2</a:t>
            </a:r>
            <a:endParaRPr lang="en-US" sz="6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528" y="1499616"/>
            <a:ext cx="8339328" cy="4425696"/>
          </a:xfrm>
        </p:spPr>
        <p:txBody>
          <a:bodyPr>
            <a:normAutofit fontScale="85000" lnSpcReduction="20000"/>
          </a:bodyPr>
          <a:lstStyle/>
          <a:p>
            <a:pPr marL="365760" indent="-365760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Zone Data </a:t>
            </a:r>
          </a:p>
          <a:p>
            <a:pPr marL="822960" lvl="1" indent="-365760"/>
            <a:r>
              <a:rPr lang="en-US" sz="3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Duration = 80-100min (very short breaks)</a:t>
            </a:r>
            <a:endParaRPr lang="en-US" sz="3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0" lvl="1" indent="-365760"/>
            <a:r>
              <a:rPr lang="en-US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Heart Rate </a:t>
            </a:r>
            <a:r>
              <a:rPr lang="en-US" sz="3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59-67% </a:t>
            </a:r>
            <a:r>
              <a:rPr lang="en-US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max</a:t>
            </a:r>
          </a:p>
          <a:p>
            <a:pPr marL="822960" lvl="1" indent="-365760"/>
            <a:r>
              <a:rPr lang="en-US" sz="3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Rating = 18-19 strokes per minute</a:t>
            </a:r>
          </a:p>
          <a:p>
            <a:pPr marL="822960" lvl="1" indent="-365760"/>
            <a:r>
              <a:rPr lang="en-US" sz="3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 – easy swim, run, bike, and/or row</a:t>
            </a:r>
            <a:endParaRPr lang="en-US" sz="26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760" indent="-365760"/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Effects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0" lvl="1" indent="-365760"/>
            <a:r>
              <a:rPr lang="en-US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 aerobic enzyme activity (energy-delivering metabolic process)</a:t>
            </a:r>
          </a:p>
          <a:p>
            <a:pPr marL="822960" lvl="1" indent="-365760"/>
            <a:r>
              <a:rPr lang="en-US" sz="3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 </a:t>
            </a:r>
            <a:r>
              <a:rPr lang="en-US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blood </a:t>
            </a:r>
            <a:r>
              <a:rPr lang="en-US" sz="3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volume (energy and waste transport)</a:t>
            </a:r>
            <a:endParaRPr lang="en-US" sz="3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0" lvl="1" indent="-365760"/>
            <a:r>
              <a:rPr lang="en-US" sz="3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Improved </a:t>
            </a:r>
            <a:r>
              <a:rPr lang="en-US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muscle </a:t>
            </a:r>
            <a:r>
              <a:rPr lang="en-US" sz="3200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capillarization</a:t>
            </a:r>
            <a:r>
              <a:rPr lang="en-US" sz="3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(efficiency of blood access to muscle cells)</a:t>
            </a:r>
          </a:p>
        </p:txBody>
      </p:sp>
    </p:spTree>
    <p:extLst>
      <p:ext uri="{BB962C8B-B14F-4D97-AF65-F5344CB8AC3E}">
        <p14:creationId xmlns:p14="http://schemas.microsoft.com/office/powerpoint/2010/main" val="7663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28551"/>
            <a:ext cx="7886700" cy="92722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UT1</a:t>
            </a:r>
            <a:endParaRPr lang="en-US" sz="6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528" y="1499616"/>
            <a:ext cx="8339328" cy="4559808"/>
          </a:xfrm>
        </p:spPr>
        <p:txBody>
          <a:bodyPr>
            <a:normAutofit fontScale="85000" lnSpcReduction="20000"/>
          </a:bodyPr>
          <a:lstStyle/>
          <a:p>
            <a:pPr marL="365760" indent="-365760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Zone Data </a:t>
            </a:r>
          </a:p>
          <a:p>
            <a:pPr marL="822960" lvl="1" indent="-365760"/>
            <a:r>
              <a:rPr lang="en-US" sz="32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Duration = 45-75min (short breaks)</a:t>
            </a:r>
            <a:endParaRPr lang="en-US" sz="32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0" lvl="1" indent="-365760"/>
            <a:r>
              <a:rPr lang="en-US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Heart Rate </a:t>
            </a:r>
            <a:r>
              <a:rPr lang="en-US" sz="32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67-75% </a:t>
            </a:r>
            <a:r>
              <a:rPr lang="en-US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max</a:t>
            </a:r>
          </a:p>
          <a:p>
            <a:pPr marL="822960" lvl="1" indent="-365760"/>
            <a:r>
              <a:rPr lang="en-US" sz="32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Rating = 20-23 strokes per minute</a:t>
            </a:r>
          </a:p>
          <a:p>
            <a:pPr marL="822960" lvl="1" indent="-365760"/>
            <a:r>
              <a:rPr lang="en-US" sz="32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 – steady-state calisthenics, run, etc.</a:t>
            </a:r>
            <a:endParaRPr lang="en-US" sz="1000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760" indent="-365760"/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Effects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0" lvl="1" indent="-365760"/>
            <a:r>
              <a:rPr lang="en-US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Better use of lactate </a:t>
            </a:r>
            <a:r>
              <a:rPr lang="en-US" sz="32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(muscle fuel source)</a:t>
            </a:r>
            <a:endParaRPr lang="en-US" sz="32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0" lvl="1" indent="-365760"/>
            <a:r>
              <a:rPr lang="en-US" sz="32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 </a:t>
            </a:r>
            <a:r>
              <a:rPr lang="en-US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aerobic enzyme </a:t>
            </a:r>
            <a:r>
              <a:rPr lang="en-US" sz="32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activity (energy-delivering metabolic process)</a:t>
            </a:r>
            <a:endParaRPr lang="en-US" sz="32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0" lvl="1" indent="-365760"/>
            <a:r>
              <a:rPr lang="en-US" sz="32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Improved </a:t>
            </a:r>
            <a:r>
              <a:rPr lang="en-US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muscle </a:t>
            </a:r>
            <a:r>
              <a:rPr lang="en-US" sz="32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capillarization</a:t>
            </a:r>
            <a:r>
              <a:rPr lang="en-US" sz="32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(efficiency of blood access to muscle cells)</a:t>
            </a:r>
          </a:p>
          <a:p>
            <a:pPr marL="822960" lvl="1" indent="-365760"/>
            <a:r>
              <a:rPr lang="en-US" sz="32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 cardiac output (more blood flow)</a:t>
            </a:r>
          </a:p>
        </p:txBody>
      </p:sp>
    </p:spTree>
    <p:extLst>
      <p:ext uri="{BB962C8B-B14F-4D97-AF65-F5344CB8AC3E}">
        <p14:creationId xmlns:p14="http://schemas.microsoft.com/office/powerpoint/2010/main" val="1668506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28551"/>
            <a:ext cx="7886700" cy="92722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6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endParaRPr lang="en-US" sz="6600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528" y="1499616"/>
            <a:ext cx="8339328" cy="3791712"/>
          </a:xfrm>
        </p:spPr>
        <p:txBody>
          <a:bodyPr>
            <a:normAutofit fontScale="85000" lnSpcReduction="20000"/>
          </a:bodyPr>
          <a:lstStyle/>
          <a:p>
            <a:pPr marL="365760" indent="-365760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Zone Data </a:t>
            </a:r>
          </a:p>
          <a:p>
            <a:pPr marL="822960" lvl="1" indent="-365760"/>
            <a:r>
              <a:rPr lang="en-US" sz="32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Duration = 30-50min (medium breaks)</a:t>
            </a:r>
            <a:endParaRPr lang="en-US" sz="32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0" lvl="1" indent="-365760"/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Heart Rate </a:t>
            </a:r>
            <a:r>
              <a:rPr lang="en-US" sz="32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75-85% </a:t>
            </a:r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max</a:t>
            </a:r>
          </a:p>
          <a:p>
            <a:pPr marL="822960" lvl="1" indent="-365760"/>
            <a:r>
              <a:rPr lang="en-US" sz="32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Rating = 24-28 strokes per minute</a:t>
            </a:r>
          </a:p>
          <a:p>
            <a:pPr marL="822960" lvl="1" indent="-365760"/>
            <a:r>
              <a:rPr lang="en-US" sz="32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 – 2x6k, 30min swim and/or run</a:t>
            </a:r>
            <a:endParaRPr lang="en-US" sz="1000" dirty="0" smtClean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760" indent="-365760"/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Effects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0" lvl="1" indent="-365760"/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Better use of lactate </a:t>
            </a:r>
            <a:r>
              <a:rPr lang="en-US" sz="32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(muscle fuel source)</a:t>
            </a:r>
            <a:endParaRPr lang="en-US" sz="32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0" lvl="1" indent="-365760"/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 rate of glycogen </a:t>
            </a:r>
            <a:r>
              <a:rPr lang="en-US" sz="32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(fuel stored in muscle tissue)</a:t>
            </a:r>
            <a:endParaRPr lang="en-US" sz="32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0" lvl="1" indent="-365760"/>
            <a:r>
              <a:rPr lang="en-US" sz="32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 cardiac output (more blood flow)</a:t>
            </a:r>
          </a:p>
        </p:txBody>
      </p:sp>
    </p:spTree>
    <p:extLst>
      <p:ext uri="{BB962C8B-B14F-4D97-AF65-F5344CB8AC3E}">
        <p14:creationId xmlns:p14="http://schemas.microsoft.com/office/powerpoint/2010/main" val="2390686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28551"/>
            <a:ext cx="7886700" cy="92722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</a:t>
            </a:r>
            <a:endParaRPr lang="en-US" sz="6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528" y="1499616"/>
            <a:ext cx="8339328" cy="4962144"/>
          </a:xfrm>
        </p:spPr>
        <p:txBody>
          <a:bodyPr>
            <a:normAutofit fontScale="85000" lnSpcReduction="20000"/>
          </a:bodyPr>
          <a:lstStyle/>
          <a:p>
            <a:pPr marL="365760" indent="-365760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Zone Data </a:t>
            </a:r>
          </a:p>
          <a:p>
            <a:pPr marL="822960" lvl="1" indent="-365760"/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Duration = 20-40min (long breaks)</a:t>
            </a:r>
            <a:endParaRPr lang="en-US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0" lvl="1" indent="-365760"/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Heart Rate </a:t>
            </a:r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85-95% 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max</a:t>
            </a:r>
          </a:p>
          <a:p>
            <a:pPr marL="822960" lvl="1" indent="-365760"/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Rating = 29-36 strokes per minute</a:t>
            </a:r>
          </a:p>
          <a:p>
            <a:pPr marL="822960" lvl="1" indent="-365760"/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 – 6x(3min on/2min off), 4x5min</a:t>
            </a:r>
            <a:endParaRPr lang="en-US" sz="10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760" indent="-365760"/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Effects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0" lvl="1" indent="-365760"/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Better use of lactate </a:t>
            </a:r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(muscle fuel source)</a:t>
            </a:r>
            <a:endParaRPr lang="en-US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0" lvl="1" indent="-365760"/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 rate of glycogen </a:t>
            </a:r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(fuel stored in muscle tissue)</a:t>
            </a:r>
            <a:endParaRPr lang="en-US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0" lvl="1" indent="-365760"/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 cardiac output (more blood flow)</a:t>
            </a:r>
          </a:p>
          <a:p>
            <a:pPr marL="822960" lvl="1" indent="-365760"/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 lung capacity/function (more O2 in and CO2 out)</a:t>
            </a:r>
          </a:p>
          <a:p>
            <a:pPr marL="822960" lvl="1" indent="-365760"/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 removal of muscle waste products (resistance to fatigue)</a:t>
            </a:r>
          </a:p>
        </p:txBody>
      </p:sp>
    </p:spTree>
    <p:extLst>
      <p:ext uri="{BB962C8B-B14F-4D97-AF65-F5344CB8AC3E}">
        <p14:creationId xmlns:p14="http://schemas.microsoft.com/office/powerpoint/2010/main" val="1916494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28551"/>
            <a:ext cx="7886700" cy="92722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endParaRPr lang="en-US" sz="6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528" y="1499616"/>
            <a:ext cx="8339328" cy="4962144"/>
          </a:xfrm>
        </p:spPr>
        <p:txBody>
          <a:bodyPr>
            <a:normAutofit fontScale="85000" lnSpcReduction="20000"/>
          </a:bodyPr>
          <a:lstStyle/>
          <a:p>
            <a:pPr marL="365760" indent="-365760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Zone Data </a:t>
            </a:r>
          </a:p>
          <a:p>
            <a:pPr marL="822960" lvl="1" indent="-365760"/>
            <a:r>
              <a:rPr lang="en-US" sz="3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Duration = 10-20min (very long breaks)</a:t>
            </a:r>
            <a:endParaRPr lang="en-US" sz="3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0" lvl="1" indent="-365760"/>
            <a:r>
              <a:rPr lang="en-US" sz="3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Heart Rate </a:t>
            </a:r>
            <a:r>
              <a:rPr lang="en-US" sz="3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95-100% </a:t>
            </a:r>
            <a:r>
              <a:rPr lang="en-US" sz="3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max</a:t>
            </a:r>
          </a:p>
          <a:p>
            <a:pPr marL="822960" lvl="1" indent="-365760"/>
            <a:r>
              <a:rPr lang="en-US" sz="3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Rating &gt; 36 strokes per minute</a:t>
            </a:r>
          </a:p>
          <a:p>
            <a:pPr marL="822960" lvl="1" indent="-365760"/>
            <a:r>
              <a:rPr lang="en-US" sz="3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 – wind sprints, intense </a:t>
            </a:r>
            <a:r>
              <a:rPr lang="en-US" sz="32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cals</a:t>
            </a:r>
            <a:r>
              <a:rPr lang="en-US" sz="3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2x1k</a:t>
            </a:r>
            <a:endParaRPr lang="en-US" sz="100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760" indent="-365760"/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Effects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0" lvl="1" indent="-365760"/>
            <a:r>
              <a:rPr lang="en-US" sz="3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 </a:t>
            </a:r>
            <a:r>
              <a:rPr lang="en-US" sz="3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rate of glycogen </a:t>
            </a:r>
            <a:r>
              <a:rPr lang="en-US" sz="3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(fuel stored in muscle tissue)</a:t>
            </a:r>
            <a:endParaRPr lang="en-US" sz="3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0" lvl="1" indent="-365760"/>
            <a:r>
              <a:rPr lang="en-US" sz="3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 lung capacity/function (more O2 in and CO2 out)</a:t>
            </a:r>
          </a:p>
          <a:p>
            <a:pPr marL="822960" lvl="1" indent="-365760"/>
            <a:r>
              <a:rPr lang="en-US" sz="3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 removal of muscle waste products (resistance to fatigue, strength endurance)</a:t>
            </a:r>
          </a:p>
          <a:p>
            <a:pPr marL="822960" lvl="1" indent="-365760"/>
            <a:r>
              <a:rPr lang="en-US" sz="3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Neuromuscular adaptations (more muscle fibers activated; fiber recruitment speed and sync)</a:t>
            </a:r>
          </a:p>
        </p:txBody>
      </p:sp>
    </p:spTree>
    <p:extLst>
      <p:ext uri="{BB962C8B-B14F-4D97-AF65-F5344CB8AC3E}">
        <p14:creationId xmlns:p14="http://schemas.microsoft.com/office/powerpoint/2010/main" val="2381220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28551"/>
            <a:ext cx="7886700" cy="92722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600" b="1" dirty="0" smtClean="0">
                <a:solidFill>
                  <a:srgbClr val="C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</a:t>
            </a:r>
            <a:endParaRPr lang="en-US" sz="6600" b="1" dirty="0">
              <a:solidFill>
                <a:srgbClr val="CC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528" y="1499616"/>
            <a:ext cx="8339328" cy="3572256"/>
          </a:xfrm>
        </p:spPr>
        <p:txBody>
          <a:bodyPr>
            <a:normAutofit fontScale="85000" lnSpcReduction="20000"/>
          </a:bodyPr>
          <a:lstStyle/>
          <a:p>
            <a:pPr marL="365760" indent="-365760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Zone Data </a:t>
            </a:r>
          </a:p>
          <a:p>
            <a:pPr marL="822960" lvl="1" indent="-365760"/>
            <a:r>
              <a:rPr lang="en-US" sz="3200" dirty="0" smtClean="0">
                <a:solidFill>
                  <a:srgbClr val="C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Duration = dependent on diversity of work</a:t>
            </a:r>
            <a:endParaRPr lang="en-US" sz="3200" dirty="0">
              <a:solidFill>
                <a:srgbClr val="CC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0" lvl="1" indent="-365760"/>
            <a:r>
              <a:rPr lang="en-US" sz="3200" dirty="0">
                <a:solidFill>
                  <a:srgbClr val="C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Heart Rate </a:t>
            </a:r>
            <a:r>
              <a:rPr lang="en-US" sz="3200" dirty="0" smtClean="0">
                <a:solidFill>
                  <a:srgbClr val="C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not applicable</a:t>
            </a:r>
            <a:endParaRPr lang="en-US" sz="3200" dirty="0">
              <a:solidFill>
                <a:srgbClr val="CC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0" lvl="1" indent="-365760"/>
            <a:r>
              <a:rPr lang="en-US" sz="3200" dirty="0" smtClean="0">
                <a:solidFill>
                  <a:srgbClr val="C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Rating &gt; 26, and dependent on boat speed</a:t>
            </a:r>
          </a:p>
          <a:p>
            <a:pPr marL="822960" lvl="1" indent="-365760"/>
            <a:r>
              <a:rPr lang="en-US" sz="3200" dirty="0" smtClean="0">
                <a:solidFill>
                  <a:srgbClr val="C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 – 10x(10sec on/50sec off), lifting</a:t>
            </a:r>
            <a:endParaRPr lang="en-US" sz="1000" dirty="0" smtClean="0">
              <a:solidFill>
                <a:srgbClr val="CC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760" indent="-365760"/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Effects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0" lvl="1" indent="-365760"/>
            <a:r>
              <a:rPr lang="en-US" sz="3200" dirty="0" smtClean="0">
                <a:solidFill>
                  <a:srgbClr val="C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Neuromuscular adaptations (more muscle fibers activated; fiber recruitment speed and sync)</a:t>
            </a:r>
          </a:p>
          <a:p>
            <a:pPr marL="822960" lvl="1" indent="-365760"/>
            <a:r>
              <a:rPr lang="en-US" sz="3200" dirty="0" smtClean="0">
                <a:solidFill>
                  <a:srgbClr val="C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 hypertrophy (greater muscle mass)</a:t>
            </a:r>
          </a:p>
          <a:p>
            <a:pPr marL="822960" lvl="1" indent="-365760"/>
            <a:endParaRPr lang="en-US" sz="3200" dirty="0" smtClean="0">
              <a:solidFill>
                <a:srgbClr val="CC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1562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</TotalTime>
  <Words>541</Words>
  <Application>Microsoft Office PowerPoint</Application>
  <PresentationFormat>On-screen Show (4:3)</PresentationFormat>
  <Paragraphs>82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Training Zones</vt:lpstr>
      <vt:lpstr>UT3</vt:lpstr>
      <vt:lpstr>UT2</vt:lpstr>
      <vt:lpstr>UT1</vt:lpstr>
      <vt:lpstr>AT</vt:lpstr>
      <vt:lpstr>TR</vt:lpstr>
      <vt:lpstr>AC</vt:lpstr>
      <vt:lpstr>AP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Training Zones</dc:title>
  <dc:creator>Paul</dc:creator>
  <cp:lastModifiedBy>Paul</cp:lastModifiedBy>
  <cp:revision>12</cp:revision>
  <dcterms:created xsi:type="dcterms:W3CDTF">2021-09-11T04:49:17Z</dcterms:created>
  <dcterms:modified xsi:type="dcterms:W3CDTF">2021-09-11T06:36:57Z</dcterms:modified>
</cp:coreProperties>
</file>